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71" r:id="rId3"/>
    <p:sldId id="258" r:id="rId4"/>
    <p:sldId id="260" r:id="rId5"/>
    <p:sldId id="262" r:id="rId6"/>
    <p:sldId id="264" r:id="rId7"/>
    <p:sldId id="272" r:id="rId8"/>
    <p:sldId id="273" r:id="rId9"/>
    <p:sldId id="265" r:id="rId10"/>
    <p:sldId id="266" r:id="rId11"/>
    <p:sldId id="276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89677-929B-AA49-B70F-6835A8F5C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5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>
              <a:lumMod val="85000"/>
            </a:schemeClr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724" t="29526" r="4117" b="29279"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76981"/>
            <a:ext cx="9144000" cy="1032981"/>
          </a:xfrm>
        </p:spPr>
        <p:txBody>
          <a:bodyPr anchor="ctr"/>
          <a:lstStyle/>
          <a:p>
            <a:r>
              <a:rPr lang="en-US" dirty="0"/>
              <a:t>BLAST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Basic Local Alignment Search Tool</a:t>
            </a:r>
            <a:endParaRPr lang="en-US" dirty="0"/>
          </a:p>
          <a:p>
            <a:r>
              <a:rPr lang="en-US"/>
              <a:t>(Altschul et al. 1990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2718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3803" y="1439943"/>
            <a:ext cx="6238755" cy="4525963"/>
          </a:xfrm>
        </p:spPr>
        <p:txBody>
          <a:bodyPr/>
          <a:lstStyle/>
          <a:p>
            <a:r>
              <a:rPr lang="en-US" dirty="0"/>
              <a:t>Impressive selection of search/output options</a:t>
            </a:r>
          </a:p>
          <a:p>
            <a:r>
              <a:rPr lang="en-US" dirty="0"/>
              <a:t>Results saved directly to local machine</a:t>
            </a:r>
          </a:p>
          <a:p>
            <a:r>
              <a:rPr lang="en-US" dirty="0"/>
              <a:t>Possible to search NCBI and local databases</a:t>
            </a:r>
          </a:p>
          <a:p>
            <a:r>
              <a:rPr lang="en-US" dirty="0"/>
              <a:t>No strict limit on query length</a:t>
            </a:r>
          </a:p>
          <a:p>
            <a:r>
              <a:rPr lang="en-US" dirty="0"/>
              <a:t>Amenable to batch processing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437" y="214811"/>
            <a:ext cx="7826415" cy="946371"/>
          </a:xfrm>
        </p:spPr>
        <p:txBody>
          <a:bodyPr/>
          <a:lstStyle/>
          <a:p>
            <a:r>
              <a:rPr lang="en-US"/>
              <a:t>Locally-installed </a:t>
            </a:r>
            <a:r>
              <a:rPr lang="en-US" dirty="0"/>
              <a:t>Blast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05EFC-8121-F148-B386-66939F1B194D}"/>
              </a:ext>
            </a:extLst>
          </p:cNvPr>
          <p:cNvSpPr/>
          <p:nvPr/>
        </p:nvSpPr>
        <p:spPr>
          <a:xfrm>
            <a:off x="231495" y="2165257"/>
            <a:ext cx="5162308" cy="42979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3" lvl="4"/>
            <a:r>
              <a:rPr lang="en-US" sz="1200" dirty="0" err="1">
                <a:solidFill>
                  <a:schemeClr val="tx1"/>
                </a:solidFill>
              </a:rPr>
              <a:t>blastn</a:t>
            </a:r>
            <a:r>
              <a:rPr lang="en-US" sz="1200" dirty="0">
                <a:solidFill>
                  <a:schemeClr val="tx1"/>
                </a:solidFill>
              </a:rPr>
              <a:t> [-h] [-help] [-</a:t>
            </a:r>
            <a:r>
              <a:rPr lang="en-US" sz="1200" dirty="0" err="1">
                <a:solidFill>
                  <a:schemeClr val="tx1"/>
                </a:solidFill>
              </a:rPr>
              <a:t>import_search_strategy</a:t>
            </a:r>
            <a:r>
              <a:rPr lang="en-US" sz="1200" dirty="0">
                <a:solidFill>
                  <a:schemeClr val="tx1"/>
                </a:solidFill>
              </a:rPr>
              <a:t> filename]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export_search_strategy</a:t>
            </a:r>
            <a:r>
              <a:rPr lang="en-US" sz="1200" dirty="0">
                <a:solidFill>
                  <a:schemeClr val="tx1"/>
                </a:solidFill>
              </a:rPr>
              <a:t> filename] [-task </a:t>
            </a:r>
            <a:r>
              <a:rPr lang="en-US" sz="1200" dirty="0" err="1">
                <a:solidFill>
                  <a:schemeClr val="tx1"/>
                </a:solidFill>
              </a:rPr>
              <a:t>task_name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db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database_name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dbsize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num_letters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gilist</a:t>
            </a:r>
            <a:r>
              <a:rPr lang="en-US" sz="1200" dirty="0">
                <a:solidFill>
                  <a:schemeClr val="tx1"/>
                </a:solidFill>
              </a:rPr>
              <a:t> filename] [-</a:t>
            </a:r>
            <a:r>
              <a:rPr lang="en-US" sz="1200" dirty="0" err="1">
                <a:solidFill>
                  <a:schemeClr val="tx1"/>
                </a:solidFill>
              </a:rPr>
              <a:t>seqidlist</a:t>
            </a:r>
            <a:r>
              <a:rPr lang="en-US" sz="1200" dirty="0">
                <a:solidFill>
                  <a:schemeClr val="tx1"/>
                </a:solidFill>
              </a:rPr>
              <a:t> filename]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negative_gilist</a:t>
            </a:r>
            <a:r>
              <a:rPr lang="en-US" sz="1200" dirty="0">
                <a:solidFill>
                  <a:schemeClr val="tx1"/>
                </a:solidFill>
              </a:rPr>
              <a:t> filename] [-</a:t>
            </a:r>
            <a:r>
              <a:rPr lang="en-US" sz="1200" dirty="0" err="1">
                <a:solidFill>
                  <a:schemeClr val="tx1"/>
                </a:solidFill>
              </a:rPr>
              <a:t>entrez_query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entrez_query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db_soft_mask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filtering_algorithm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db_hard_mask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filtering_algorithm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[-subject </a:t>
            </a:r>
            <a:r>
              <a:rPr lang="en-US" sz="1200" dirty="0" err="1">
                <a:solidFill>
                  <a:schemeClr val="tx1"/>
                </a:solidFill>
              </a:rPr>
              <a:t>subject_input_file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subject_loc</a:t>
            </a:r>
            <a:r>
              <a:rPr lang="en-US" sz="1200" dirty="0">
                <a:solidFill>
                  <a:schemeClr val="tx1"/>
                </a:solidFill>
              </a:rPr>
              <a:t> range] [-query </a:t>
            </a:r>
            <a:r>
              <a:rPr lang="en-US" sz="1200" dirty="0" err="1">
                <a:solidFill>
                  <a:schemeClr val="tx1"/>
                </a:solidFill>
              </a:rPr>
              <a:t>input_file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[-out </a:t>
            </a:r>
            <a:r>
              <a:rPr lang="en-US" sz="1200" dirty="0" err="1">
                <a:solidFill>
                  <a:schemeClr val="tx1"/>
                </a:solidFill>
              </a:rPr>
              <a:t>output_file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evalue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word_size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gapopen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open_penalty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gapextend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extend_penalty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perc_identity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xdrop_ungap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xdrop_gap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xdrop_gap_final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searchsp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max_hsps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sum_statistics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[-penalty penalty] [-reward reward] [-</a:t>
            </a:r>
            <a:r>
              <a:rPr lang="en-US" sz="1200" dirty="0" err="1">
                <a:solidFill>
                  <a:schemeClr val="tx1"/>
                </a:solidFill>
              </a:rPr>
              <a:t>no_greedy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min_raw_gapped_score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template_type</a:t>
            </a:r>
            <a:r>
              <a:rPr lang="en-US" sz="1200" dirty="0">
                <a:solidFill>
                  <a:schemeClr val="tx1"/>
                </a:solidFill>
              </a:rPr>
              <a:t> type]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template_length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[-dust </a:t>
            </a:r>
            <a:r>
              <a:rPr lang="en-US" sz="1200" dirty="0" err="1">
                <a:solidFill>
                  <a:schemeClr val="tx1"/>
                </a:solidFill>
              </a:rPr>
              <a:t>DUST_options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filtering_db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filtering_database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window_masker_taxid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window_masker_taxid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window_masker_db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window_masker_db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soft_masking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soft_masking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ungapped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culling_limit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best_hit_overhang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best_hit_score_edge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float_value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window_size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off_diagonal_range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use_index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boolean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index_name</a:t>
            </a:r>
            <a:r>
              <a:rPr lang="en-US" sz="1200" dirty="0">
                <a:solidFill>
                  <a:schemeClr val="tx1"/>
                </a:solidFill>
              </a:rPr>
              <a:t> string]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lcase_masking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query_loc</a:t>
            </a:r>
            <a:r>
              <a:rPr lang="en-US" sz="1200" dirty="0">
                <a:solidFill>
                  <a:schemeClr val="tx1"/>
                </a:solidFill>
              </a:rPr>
              <a:t> range] [-strand strand] [-</a:t>
            </a:r>
            <a:r>
              <a:rPr lang="en-US" sz="1200" dirty="0" err="1">
                <a:solidFill>
                  <a:schemeClr val="tx1"/>
                </a:solidFill>
              </a:rPr>
              <a:t>parse_deflines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outfmt</a:t>
            </a:r>
            <a:r>
              <a:rPr lang="en-US" sz="1200" dirty="0">
                <a:solidFill>
                  <a:schemeClr val="tx1"/>
                </a:solidFill>
              </a:rPr>
              <a:t> format] [-</a:t>
            </a:r>
            <a:r>
              <a:rPr lang="en-US" sz="1200" dirty="0" err="1">
                <a:solidFill>
                  <a:schemeClr val="tx1"/>
                </a:solidFill>
              </a:rPr>
              <a:t>show_gis</a:t>
            </a:r>
            <a:r>
              <a:rPr lang="en-US" sz="1200" dirty="0">
                <a:solidFill>
                  <a:schemeClr val="tx1"/>
                </a:solidFill>
              </a:rPr>
              <a:t>] [-</a:t>
            </a:r>
            <a:r>
              <a:rPr lang="en-US" sz="1200" dirty="0" err="1">
                <a:solidFill>
                  <a:schemeClr val="tx1"/>
                </a:solidFill>
              </a:rPr>
              <a:t>num_descriptions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num_alignments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[-html] [-</a:t>
            </a:r>
            <a:r>
              <a:rPr lang="en-US" sz="1200" dirty="0" err="1">
                <a:solidFill>
                  <a:schemeClr val="tx1"/>
                </a:solidFill>
              </a:rPr>
              <a:t>max_target_seqs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num_sequences</a:t>
            </a:r>
            <a:r>
              <a:rPr lang="en-US" sz="1200" dirty="0">
                <a:solidFill>
                  <a:schemeClr val="tx1"/>
                </a:solidFill>
              </a:rPr>
              <a:t>]</a:t>
            </a:r>
          </a:p>
          <a:p>
            <a:pPr marL="11113" lvl="4"/>
            <a:r>
              <a:rPr lang="en-US" sz="1200" dirty="0">
                <a:solidFill>
                  <a:schemeClr val="tx1"/>
                </a:solidFill>
              </a:rPr>
              <a:t>[-</a:t>
            </a:r>
            <a:r>
              <a:rPr lang="en-US" sz="1200" dirty="0" err="1">
                <a:solidFill>
                  <a:schemeClr val="tx1"/>
                </a:solidFill>
              </a:rPr>
              <a:t>num_threads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int_value</a:t>
            </a:r>
            <a:r>
              <a:rPr lang="en-US" sz="1200" dirty="0">
                <a:solidFill>
                  <a:schemeClr val="tx1"/>
                </a:solidFill>
              </a:rPr>
              <a:t>] [-remote] [-version]</a:t>
            </a:r>
          </a:p>
        </p:txBody>
      </p:sp>
    </p:spTree>
    <p:extLst>
      <p:ext uri="{BB962C8B-B14F-4D97-AF65-F5344CB8AC3E}">
        <p14:creationId xmlns:p14="http://schemas.microsoft.com/office/powerpoint/2010/main" val="141494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DBE3-AE8D-9B4A-A816-E334F633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Compact, information-rich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1FB5-831E-FB47-A372-98011247B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20"/>
          <a:stretch/>
        </p:blipFill>
        <p:spPr>
          <a:xfrm>
            <a:off x="5881556" y="1625601"/>
            <a:ext cx="4319787" cy="20123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BB9C1-AAFF-694B-90B5-B4502484D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2929"/>
          <a:stretch/>
        </p:blipFill>
        <p:spPr>
          <a:xfrm>
            <a:off x="5883567" y="3928534"/>
            <a:ext cx="4292735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9C7441-7F43-6E46-B59C-70A49AC2E4FF}"/>
              </a:ext>
            </a:extLst>
          </p:cNvPr>
          <p:cNvSpPr txBox="1">
            <a:spLocks/>
          </p:cNvSpPr>
          <p:nvPr/>
        </p:nvSpPr>
        <p:spPr>
          <a:xfrm>
            <a:off x="347241" y="2004186"/>
            <a:ext cx="5231756" cy="3848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-</a:t>
            </a:r>
            <a:r>
              <a:rPr lang="en-US" sz="2800" dirty="0" err="1"/>
              <a:t>outfmt</a:t>
            </a:r>
            <a:r>
              <a:rPr lang="en-US" sz="2800" dirty="0"/>
              <a:t> 0</a:t>
            </a:r>
          </a:p>
          <a:p>
            <a:pPr lvl="1"/>
            <a:r>
              <a:rPr lang="en-US" sz="2400" dirty="0"/>
              <a:t>full alignment information</a:t>
            </a:r>
          </a:p>
          <a:p>
            <a:r>
              <a:rPr lang="en-US" sz="2800" dirty="0"/>
              <a:t>-</a:t>
            </a:r>
            <a:r>
              <a:rPr lang="en-US" sz="2800" dirty="0" err="1"/>
              <a:t>outfmt</a:t>
            </a:r>
            <a:r>
              <a:rPr lang="en-US" sz="2800" dirty="0"/>
              <a:t> 6</a:t>
            </a:r>
          </a:p>
          <a:p>
            <a:pPr lvl="1"/>
            <a:r>
              <a:rPr lang="en-US" sz="2400" dirty="0"/>
              <a:t>compact alignment summary</a:t>
            </a:r>
          </a:p>
          <a:p>
            <a:pPr lvl="1"/>
            <a:r>
              <a:rPr lang="en-US" sz="2400" dirty="0"/>
              <a:t>Information-poor</a:t>
            </a:r>
          </a:p>
          <a:p>
            <a:r>
              <a:rPr lang="en-US" sz="2800" dirty="0"/>
              <a:t>- </a:t>
            </a:r>
            <a:r>
              <a:rPr lang="en-US" sz="2800" dirty="0" err="1"/>
              <a:t>outfmt</a:t>
            </a:r>
            <a:r>
              <a:rPr lang="en-US" sz="2800" dirty="0"/>
              <a:t> ‘6 </a:t>
            </a:r>
            <a:r>
              <a:rPr lang="en-US" sz="2800" dirty="0" err="1"/>
              <a:t>qseqid</a:t>
            </a:r>
            <a:r>
              <a:rPr lang="en-US" sz="2800" dirty="0"/>
              <a:t> </a:t>
            </a:r>
            <a:r>
              <a:rPr lang="en-US" sz="2800" dirty="0" err="1"/>
              <a:t>sseqid</a:t>
            </a:r>
            <a:r>
              <a:rPr lang="en-US" sz="2800" dirty="0"/>
              <a:t> </a:t>
            </a:r>
            <a:r>
              <a:rPr lang="en-US" sz="2800" dirty="0" err="1"/>
              <a:t>pident</a:t>
            </a:r>
            <a:r>
              <a:rPr lang="en-US" sz="2800" dirty="0"/>
              <a:t> length </a:t>
            </a:r>
            <a:r>
              <a:rPr lang="en-US" sz="2800" dirty="0" err="1"/>
              <a:t>qstart</a:t>
            </a:r>
            <a:r>
              <a:rPr lang="en-US" sz="2800" dirty="0"/>
              <a:t> </a:t>
            </a:r>
            <a:r>
              <a:rPr lang="en-US" sz="2800" dirty="0" err="1"/>
              <a:t>qend</a:t>
            </a:r>
            <a:r>
              <a:rPr lang="en-US" sz="2800" dirty="0"/>
              <a:t> </a:t>
            </a:r>
            <a:r>
              <a:rPr lang="en-US" sz="2800" dirty="0" err="1"/>
              <a:t>sstart</a:t>
            </a:r>
            <a:r>
              <a:rPr lang="en-US" sz="2800" dirty="0"/>
              <a:t> send </a:t>
            </a:r>
            <a:r>
              <a:rPr lang="en-US" sz="2800" dirty="0" err="1"/>
              <a:t>evalue</a:t>
            </a:r>
            <a:r>
              <a:rPr lang="en-US" sz="2800" dirty="0"/>
              <a:t> score </a:t>
            </a:r>
            <a:r>
              <a:rPr lang="en-US" sz="2800" dirty="0" err="1"/>
              <a:t>btop</a:t>
            </a:r>
            <a:r>
              <a:rPr lang="en-US" sz="2800" dirty="0"/>
              <a:t>’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8556E-D119-5344-B25B-754D98BB5F17}"/>
              </a:ext>
            </a:extLst>
          </p:cNvPr>
          <p:cNvSpPr/>
          <p:nvPr/>
        </p:nvSpPr>
        <p:spPr>
          <a:xfrm>
            <a:off x="625033" y="6070124"/>
            <a:ext cx="10810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Pot2    Chr8    1       98.818  1862    21      1861    1054148 1056009 0.0     1795    75CA30GT24GA2TC188CT329CT11TC5AG35AG17TG56CT41CG13CT21TC27CG133TC298TC109AG5CT56-T103TC174CT88</a:t>
            </a:r>
          </a:p>
        </p:txBody>
      </p:sp>
    </p:spTree>
    <p:extLst>
      <p:ext uri="{BB962C8B-B14F-4D97-AF65-F5344CB8AC3E}">
        <p14:creationId xmlns:p14="http://schemas.microsoft.com/office/powerpoint/2010/main" val="12555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854" y="168655"/>
            <a:ext cx="6127718" cy="833829"/>
          </a:xfrm>
        </p:spPr>
        <p:txBody>
          <a:bodyPr>
            <a:normAutofit/>
          </a:bodyPr>
          <a:lstStyle/>
          <a:p>
            <a:r>
              <a:rPr lang="en-US" sz="4000" dirty="0"/>
              <a:t>Today’s exercise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4854" y="1169042"/>
            <a:ext cx="6333344" cy="56889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Run WEB blast to explore </a:t>
            </a:r>
            <a:r>
              <a:rPr lang="en-US"/>
              <a:t>its capabilities</a:t>
            </a:r>
            <a:endParaRPr lang="en-US" dirty="0"/>
          </a:p>
          <a:p>
            <a:r>
              <a:rPr lang="en-US" dirty="0"/>
              <a:t>Use a </a:t>
            </a:r>
            <a:r>
              <a:rPr lang="en-US" u="sng" dirty="0"/>
              <a:t>locally</a:t>
            </a:r>
            <a:r>
              <a:rPr lang="en-US" dirty="0"/>
              <a:t> installed program to search the NCBI database </a:t>
            </a:r>
            <a:r>
              <a:rPr lang="en-US" u="sng" dirty="0"/>
              <a:t>remotely</a:t>
            </a:r>
          </a:p>
          <a:p>
            <a:r>
              <a:rPr lang="en-US" dirty="0"/>
              <a:t>Use the </a:t>
            </a:r>
            <a:r>
              <a:rPr lang="en-US" u="sng" dirty="0"/>
              <a:t>locally</a:t>
            </a:r>
            <a:r>
              <a:rPr lang="en-US" dirty="0"/>
              <a:t> installed program to search local sequences against one another</a:t>
            </a:r>
            <a:endParaRPr lang="en-US" u="sng" dirty="0"/>
          </a:p>
          <a:p>
            <a:r>
              <a:rPr lang="en-US" dirty="0"/>
              <a:t>Query sequences:</a:t>
            </a:r>
          </a:p>
          <a:p>
            <a:pPr lvl="1"/>
            <a:r>
              <a:rPr lang="en-US" i="1" u="sng" dirty="0" err="1"/>
              <a:t>M</a:t>
            </a:r>
            <a:r>
              <a:rPr lang="en-US" i="1" dirty="0" err="1"/>
              <a:t>agnaporthe</a:t>
            </a:r>
            <a:r>
              <a:rPr lang="en-US" i="1" dirty="0"/>
              <a:t> </a:t>
            </a:r>
            <a:r>
              <a:rPr lang="en-US" i="1" u="sng" dirty="0" err="1"/>
              <a:t>o</a:t>
            </a:r>
            <a:r>
              <a:rPr lang="en-US" i="1" dirty="0" err="1"/>
              <a:t>ryzae</a:t>
            </a:r>
            <a:r>
              <a:rPr lang="en-US" dirty="0"/>
              <a:t> </a:t>
            </a:r>
            <a:r>
              <a:rPr lang="en-US" u="sng" dirty="0" err="1"/>
              <a:t>Te</a:t>
            </a:r>
            <a:r>
              <a:rPr lang="en-US" dirty="0" err="1"/>
              <a:t>lomeric</a:t>
            </a:r>
            <a:r>
              <a:rPr lang="en-US" dirty="0"/>
              <a:t> </a:t>
            </a:r>
            <a:r>
              <a:rPr lang="en-US" u="sng" dirty="0"/>
              <a:t>R</a:t>
            </a:r>
            <a:r>
              <a:rPr lang="en-US" dirty="0"/>
              <a:t>etrotransposons (</a:t>
            </a:r>
            <a:r>
              <a:rPr lang="en-US" dirty="0" err="1"/>
              <a:t>MoTeR_retrotransposons.fasta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Repetitive sequences existing in multiple copies per genome</a:t>
            </a:r>
          </a:p>
          <a:p>
            <a:pPr lvl="2"/>
            <a:r>
              <a:rPr lang="en-US" dirty="0"/>
              <a:t>Copy themselves and insert into telomere repeats that occur at the ends of chromosomes</a:t>
            </a:r>
          </a:p>
          <a:p>
            <a:pPr lvl="1"/>
            <a:r>
              <a:rPr lang="en-US" dirty="0" err="1"/>
              <a:t>MoRepeats.fasta</a:t>
            </a:r>
            <a:endParaRPr lang="en-US" dirty="0"/>
          </a:p>
          <a:p>
            <a:pPr lvl="2"/>
            <a:r>
              <a:rPr lang="en-US" dirty="0"/>
              <a:t>Most of the known transposons and other repeated sequences in the </a:t>
            </a:r>
            <a:r>
              <a:rPr lang="en-US" i="1" dirty="0"/>
              <a:t>M. oryzae</a:t>
            </a:r>
            <a:r>
              <a:rPr lang="en-US" dirty="0"/>
              <a:t> genome </a:t>
            </a:r>
          </a:p>
          <a:p>
            <a:pPr lvl="1"/>
            <a:r>
              <a:rPr lang="en-US" dirty="0"/>
              <a:t>Use command line tools to interrogate the BLAST output files and gain insights into the repetitive DNA content of the </a:t>
            </a:r>
            <a:r>
              <a:rPr lang="en-US" i="1" dirty="0"/>
              <a:t>M. oryzae</a:t>
            </a:r>
            <a:r>
              <a:rPr lang="en-US" dirty="0"/>
              <a:t> genome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B1EA-E79C-1B48-AC44-DAFBA3BF6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164298" y="2356300"/>
            <a:ext cx="5978578" cy="1570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0F5F6-BAFA-474D-A535-537B3C58E10F}"/>
              </a:ext>
            </a:extLst>
          </p:cNvPr>
          <p:cNvSpPr txBox="1"/>
          <p:nvPr/>
        </p:nvSpPr>
        <p:spPr>
          <a:xfrm>
            <a:off x="10441554" y="6145967"/>
            <a:ext cx="142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M. </a:t>
            </a:r>
            <a:r>
              <a:rPr lang="en-US" i="1" dirty="0" err="1"/>
              <a:t>oryzae</a:t>
            </a:r>
            <a:r>
              <a:rPr lang="en-US" dirty="0"/>
              <a:t> on tall fescue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FD538A3-F239-0D3F-FB7E-2FF30704A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t="-5870" r="5207" b="21685"/>
          <a:stretch/>
        </p:blipFill>
        <p:spPr>
          <a:xfrm>
            <a:off x="157533" y="1879306"/>
            <a:ext cx="3624195" cy="216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94A72-3672-A1C5-ED84-5984F6B96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33" y="4266142"/>
            <a:ext cx="3624195" cy="24107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96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F65D-83FC-5E4E-A605-E636864A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376" y="274638"/>
            <a:ext cx="6046424" cy="1029506"/>
          </a:xfrm>
        </p:spPr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FAD0-624A-DB4E-8A90-27531DE49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701" y="1600201"/>
            <a:ext cx="7394625" cy="4525963"/>
          </a:xfrm>
        </p:spPr>
        <p:txBody>
          <a:bodyPr>
            <a:normAutofit/>
          </a:bodyPr>
          <a:lstStyle/>
          <a:p>
            <a:r>
              <a:rPr lang="en-US" dirty="0"/>
              <a:t>What is BLAST?</a:t>
            </a:r>
          </a:p>
          <a:p>
            <a:r>
              <a:rPr lang="en-US" dirty="0"/>
              <a:t>Why do we need BLAST (and related programs)?</a:t>
            </a:r>
          </a:p>
          <a:p>
            <a:r>
              <a:rPr lang="en-US" dirty="0">
                <a:sym typeface="Wingdings" pitchFamily="2" charset="2"/>
              </a:rPr>
              <a:t>How does blast work?</a:t>
            </a:r>
          </a:p>
          <a:p>
            <a:r>
              <a:rPr lang="en-US" dirty="0">
                <a:sym typeface="Wingdings" pitchFamily="2" charset="2"/>
              </a:rPr>
              <a:t>Differences between remote vs. local BLAST</a:t>
            </a:r>
          </a:p>
          <a:p>
            <a:r>
              <a:rPr lang="en-US" dirty="0">
                <a:sym typeface="Wingdings" pitchFamily="2" charset="2"/>
              </a:rPr>
              <a:t>How to interpret BLAST outputs</a:t>
            </a:r>
          </a:p>
          <a:p>
            <a:r>
              <a:rPr lang="en-US" dirty="0">
                <a:sym typeface="Wingdings" pitchFamily="2" charset="2"/>
              </a:rPr>
              <a:t>How to re-organize BLAST outputs</a:t>
            </a:r>
          </a:p>
          <a:p>
            <a:r>
              <a:rPr lang="en-US" dirty="0">
                <a:sym typeface="Wingdings" pitchFamily="2" charset="2"/>
              </a:rPr>
              <a:t>Filtering results to answer biologically interesting questions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880" y="180593"/>
            <a:ext cx="7315200" cy="793115"/>
          </a:xfrm>
        </p:spPr>
        <p:txBody>
          <a:bodyPr/>
          <a:lstStyle/>
          <a:p>
            <a:r>
              <a:rPr lang="en-US"/>
              <a:t>What is blast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081" y="1196122"/>
            <a:ext cx="9579015" cy="41821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BLAST </a:t>
            </a:r>
            <a:r>
              <a:rPr lang="en-US" dirty="0">
                <a:sym typeface="Wingdings"/>
              </a:rPr>
              <a:t> DNA/protein databases</a:t>
            </a:r>
          </a:p>
          <a:p>
            <a:pPr marL="0" indent="0" algn="ctr">
              <a:buNone/>
            </a:pPr>
            <a:r>
              <a:rPr lang="en-US" dirty="0">
                <a:sym typeface="Wingdings"/>
              </a:rPr>
              <a:t>GOOGLE  internet</a:t>
            </a:r>
          </a:p>
          <a:p>
            <a:pPr marL="0" indent="0" algn="r">
              <a:buNone/>
            </a:pPr>
            <a:r>
              <a:rPr lang="en-US" dirty="0">
                <a:sym typeface="Wingdings"/>
              </a:rPr>
              <a:t>D. </a:t>
            </a:r>
            <a:r>
              <a:rPr lang="en-US" dirty="0" err="1">
                <a:sym typeface="Wingdings"/>
              </a:rPr>
              <a:t>Fristrom</a:t>
            </a:r>
            <a:r>
              <a:rPr lang="en-US" dirty="0">
                <a:sym typeface="Wingdings"/>
              </a:rPr>
              <a:t>, Boston 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07D07-EDED-F843-A8BC-22D33FE46388}"/>
              </a:ext>
            </a:extLst>
          </p:cNvPr>
          <p:cNvSpPr txBox="1"/>
          <p:nvPr/>
        </p:nvSpPr>
        <p:spPr>
          <a:xfrm>
            <a:off x="2838601" y="2853530"/>
            <a:ext cx="8330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 extremely fast string searching and alignment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grep</a:t>
            </a:r>
            <a:r>
              <a:rPr lang="en-US" sz="3200" dirty="0"/>
              <a:t> on steroids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Genome database: 1.6 billion sequences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Other sequences: 228 million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Protein: 338 million</a:t>
            </a:r>
          </a:p>
        </p:txBody>
      </p:sp>
    </p:spTree>
    <p:extLst>
      <p:ext uri="{BB962C8B-B14F-4D97-AF65-F5344CB8AC3E}">
        <p14:creationId xmlns:p14="http://schemas.microsoft.com/office/powerpoint/2010/main" val="40824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6334" y="274638"/>
            <a:ext cx="5974466" cy="782378"/>
          </a:xfrm>
        </p:spPr>
        <p:txBody>
          <a:bodyPr/>
          <a:lstStyle/>
          <a:p>
            <a:r>
              <a:rPr lang="en-US" dirty="0"/>
              <a:t>Main Blast flavors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3947705"/>
              </p:ext>
            </p:extLst>
          </p:nvPr>
        </p:nvGraphicFramePr>
        <p:xfrm>
          <a:off x="459494" y="3773932"/>
          <a:ext cx="11273011" cy="229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5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5347">
                  <a:extLst>
                    <a:ext uri="{9D8B030D-6E8A-4147-A177-3AD203B41FA5}">
                      <a16:colId xmlns:a16="http://schemas.microsoft.com/office/drawing/2014/main" val="412178956"/>
                    </a:ext>
                  </a:extLst>
                </a:gridCol>
              </a:tblGrid>
              <a:tr h="3779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2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blastn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nucleotide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nucleotide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within genus/species searches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blastp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annotated proteins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2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blastx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translated </a:t>
                      </a:r>
                      <a:r>
                        <a:rPr lang="en-US" u="sng"/>
                        <a:t>nucleotide</a:t>
                      </a:r>
                      <a:endParaRPr lang="en-US" u="sng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annotated proteins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2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tblastn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protein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translated nucleotide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2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tblastx</a:t>
                      </a:r>
                      <a:endParaRPr lang="en-US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translated</a:t>
                      </a:r>
                      <a:r>
                        <a:rPr lang="en-US" baseline="0"/>
                        <a:t> </a:t>
                      </a:r>
                      <a:r>
                        <a:rPr lang="en-US" u="sng" baseline="0"/>
                        <a:t>nucleotide</a:t>
                      </a:r>
                      <a:endParaRPr lang="en-US" u="sng" dirty="0"/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translated nucleotide</a:t>
                      </a:r>
                    </a:p>
                  </a:txBody>
                  <a:tcPr marL="44873" marR="448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marL="44873" marR="448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C91983-9E1C-854C-9011-F3F85243C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62400" y="1057016"/>
            <a:ext cx="8229600" cy="2457365"/>
          </a:xfrm>
        </p:spPr>
        <p:txBody>
          <a:bodyPr>
            <a:normAutofit/>
          </a:bodyPr>
          <a:lstStyle/>
          <a:p>
            <a:r>
              <a:rPr lang="en-US" dirty="0"/>
              <a:t>Because BLAST is a string searching algorithm:</a:t>
            </a:r>
          </a:p>
          <a:p>
            <a:pPr lvl="1"/>
            <a:r>
              <a:rPr lang="en-US" dirty="0"/>
              <a:t>It can compare DNA sequences:</a:t>
            </a:r>
          </a:p>
          <a:p>
            <a:pPr lvl="2"/>
            <a:r>
              <a:rPr lang="en-US" dirty="0"/>
              <a:t>A, G, T, C</a:t>
            </a:r>
          </a:p>
          <a:p>
            <a:pPr lvl="1"/>
            <a:r>
              <a:rPr lang="en-US" dirty="0"/>
              <a:t>And proteins:</a:t>
            </a:r>
          </a:p>
          <a:p>
            <a:pPr lvl="2"/>
            <a:r>
              <a:rPr lang="en-US" dirty="0"/>
              <a:t>A, R, N, D, C, Q, N, G, H, I, L, K, M, F, P, S, T, W, Y, V</a:t>
            </a:r>
          </a:p>
          <a:p>
            <a:pPr lvl="1"/>
            <a:r>
              <a:rPr lang="en-US" dirty="0"/>
              <a:t>In all possible permutations (D x D, D x P, P x P, P x 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4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736" y="274638"/>
            <a:ext cx="7083707" cy="914082"/>
          </a:xfrm>
        </p:spPr>
        <p:txBody>
          <a:bodyPr/>
          <a:lstStyle/>
          <a:p>
            <a:r>
              <a:rPr lang="en-US" dirty="0"/>
              <a:t>How Blast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875" y="1438981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query is broken up into short words (11−mers)</a:t>
            </a:r>
          </a:p>
          <a:p>
            <a:r>
              <a:rPr lang="en-US" dirty="0"/>
              <a:t>These short words are used to search the database </a:t>
            </a:r>
          </a:p>
          <a:p>
            <a:r>
              <a:rPr lang="en-US" dirty="0"/>
              <a:t>When a match is identified, blast tries to extend the match using gapped or non-gapped alignments</a:t>
            </a:r>
          </a:p>
          <a:p>
            <a:r>
              <a:rPr lang="en-US" dirty="0"/>
              <a:t>Alignment extension</a:t>
            </a:r>
          </a:p>
          <a:p>
            <a:pPr lvl="1"/>
            <a:r>
              <a:rPr lang="en-US" dirty="0"/>
              <a:t>reward for a match</a:t>
            </a:r>
          </a:p>
          <a:p>
            <a:pPr lvl="1"/>
            <a:r>
              <a:rPr lang="en-US" dirty="0"/>
              <a:t>penalty for a mismatch</a:t>
            </a:r>
          </a:p>
          <a:p>
            <a:pPr lvl="1"/>
            <a:r>
              <a:rPr lang="en-US" dirty="0"/>
              <a:t>larger penalty for gaps</a:t>
            </a:r>
          </a:p>
          <a:p>
            <a:r>
              <a:rPr lang="en-US" dirty="0"/>
              <a:t>Alignment termination</a:t>
            </a:r>
          </a:p>
          <a:p>
            <a:pPr lvl="1"/>
            <a:r>
              <a:rPr lang="en-US" dirty="0"/>
              <a:t>alignment “score” falls off by the quantity X from its maximum achieved value</a:t>
            </a:r>
          </a:p>
          <a:p>
            <a:pPr lvl="1"/>
            <a:r>
              <a:rPr lang="en-US" dirty="0"/>
              <a:t>score goes to zero or below, due to the accumulation of one or more negative-scoring residue alignments</a:t>
            </a:r>
          </a:p>
          <a:p>
            <a:pPr lvl="1"/>
            <a:r>
              <a:rPr lang="en-US" dirty="0"/>
              <a:t>end of either sequence (query/subject) is reached</a:t>
            </a:r>
          </a:p>
        </p:txBody>
      </p:sp>
    </p:spTree>
    <p:extLst>
      <p:ext uri="{BB962C8B-B14F-4D97-AF65-F5344CB8AC3E}">
        <p14:creationId xmlns:p14="http://schemas.microsoft.com/office/powerpoint/2010/main" val="29898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437" y="261388"/>
            <a:ext cx="7646505" cy="838208"/>
          </a:xfrm>
        </p:spPr>
        <p:txBody>
          <a:bodyPr/>
          <a:lstStyle/>
          <a:p>
            <a:r>
              <a:rPr lang="en-US" dirty="0"/>
              <a:t>Web-based Blast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438" y="1264967"/>
            <a:ext cx="7646505" cy="53316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44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CE39-3DFD-E444-BD9F-54720155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682" y="171399"/>
            <a:ext cx="6040117" cy="1023220"/>
          </a:xfrm>
        </p:spPr>
        <p:txBody>
          <a:bodyPr>
            <a:normAutofit/>
          </a:bodyPr>
          <a:lstStyle/>
          <a:p>
            <a:r>
              <a:rPr lang="en-US" sz="4000" dirty="0"/>
              <a:t>BLAST Alignment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EB1B-995A-F74B-8994-F722E182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2" y="2076630"/>
            <a:ext cx="3082663" cy="5110316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Database: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Sequence being searched</a:t>
            </a:r>
          </a:p>
          <a:p>
            <a:r>
              <a:rPr lang="en-US" dirty="0">
                <a:solidFill>
                  <a:srgbClr val="00B0F0"/>
                </a:solidFill>
              </a:rPr>
              <a:t>Query</a:t>
            </a:r>
          </a:p>
          <a:p>
            <a:r>
              <a:rPr lang="en-US" dirty="0">
                <a:solidFill>
                  <a:srgbClr val="FFC000"/>
                </a:solidFill>
              </a:rPr>
              <a:t>Length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List of matching sequences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Alignment summary</a:t>
            </a:r>
          </a:p>
          <a:p>
            <a:r>
              <a:rPr lang="en-US" dirty="0">
                <a:solidFill>
                  <a:srgbClr val="C00000"/>
                </a:solidFill>
              </a:rPr>
              <a:t>Alignment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04F62-BE89-5549-A373-F38A60F7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889" y="1474839"/>
            <a:ext cx="4319787" cy="50586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97D0C5-D5AA-3448-820A-91DF0A74E70B}"/>
              </a:ext>
            </a:extLst>
          </p:cNvPr>
          <p:cNvSpPr/>
          <p:nvPr/>
        </p:nvSpPr>
        <p:spPr>
          <a:xfrm>
            <a:off x="5537200" y="2319867"/>
            <a:ext cx="863600" cy="355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199D31-46DD-444E-972B-E11047B69017}"/>
              </a:ext>
            </a:extLst>
          </p:cNvPr>
          <p:cNvSpPr/>
          <p:nvPr/>
        </p:nvSpPr>
        <p:spPr>
          <a:xfrm>
            <a:off x="5537200" y="2819400"/>
            <a:ext cx="863600" cy="3556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2BE4DD-5A4B-C340-8635-677651485002}"/>
              </a:ext>
            </a:extLst>
          </p:cNvPr>
          <p:cNvSpPr/>
          <p:nvPr/>
        </p:nvSpPr>
        <p:spPr>
          <a:xfrm>
            <a:off x="5537200" y="3048000"/>
            <a:ext cx="863600" cy="3556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DB390E-0DD1-0D43-BB2C-A926B5206980}"/>
              </a:ext>
            </a:extLst>
          </p:cNvPr>
          <p:cNvSpPr/>
          <p:nvPr/>
        </p:nvSpPr>
        <p:spPr>
          <a:xfrm>
            <a:off x="5537200" y="3581400"/>
            <a:ext cx="863600" cy="8382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25CF8-2505-4F47-8525-BAF894FDD0C1}"/>
              </a:ext>
            </a:extLst>
          </p:cNvPr>
          <p:cNvSpPr/>
          <p:nvPr/>
        </p:nvSpPr>
        <p:spPr>
          <a:xfrm>
            <a:off x="5537200" y="4521200"/>
            <a:ext cx="2827867" cy="762000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4327FB5-FE41-194B-A9B5-D2BD762D7E92}"/>
              </a:ext>
            </a:extLst>
          </p:cNvPr>
          <p:cNvSpPr/>
          <p:nvPr/>
        </p:nvSpPr>
        <p:spPr>
          <a:xfrm>
            <a:off x="5537200" y="5257800"/>
            <a:ext cx="4622801" cy="1397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99BE-EB4B-E642-B4AB-C855A284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“Compact” 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BD527-CD8C-8A47-A8A0-C1B84057DD79}"/>
              </a:ext>
            </a:extLst>
          </p:cNvPr>
          <p:cNvSpPr txBox="1"/>
          <p:nvPr/>
        </p:nvSpPr>
        <p:spPr>
          <a:xfrm>
            <a:off x="3763621" y="1619791"/>
            <a:ext cx="6795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blastn</a:t>
            </a:r>
            <a:r>
              <a:rPr lang="en-US" dirty="0"/>
              <a:t> -query </a:t>
            </a:r>
            <a:r>
              <a:rPr lang="en-US" dirty="0" err="1"/>
              <a:t>MoRepeats.fasta</a:t>
            </a:r>
            <a:r>
              <a:rPr lang="en-US" dirty="0"/>
              <a:t> -subject B71v2sh.fasta -</a:t>
            </a:r>
            <a:r>
              <a:rPr lang="en-US" dirty="0" err="1"/>
              <a:t>outfmt</a:t>
            </a:r>
            <a:r>
              <a:rPr lang="en-US" dirty="0"/>
              <a:t> 6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8D6D84-A1A8-5642-9114-FE9DAFA1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92" y="2266122"/>
            <a:ext cx="4167977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Columns (abbr.)</a:t>
            </a:r>
          </a:p>
          <a:p>
            <a:r>
              <a:rPr lang="en-US" dirty="0"/>
              <a:t>Query id (</a:t>
            </a:r>
            <a:r>
              <a:rPr lang="en-US" dirty="0" err="1"/>
              <a:t>qseqid</a:t>
            </a:r>
            <a:r>
              <a:rPr lang="en-US" dirty="0"/>
              <a:t>)</a:t>
            </a:r>
          </a:p>
          <a:p>
            <a:r>
              <a:rPr lang="en-US" dirty="0"/>
              <a:t>Subject id (</a:t>
            </a:r>
            <a:r>
              <a:rPr lang="en-US" dirty="0" err="1"/>
              <a:t>sseqid</a:t>
            </a:r>
            <a:r>
              <a:rPr lang="en-US" dirty="0"/>
              <a:t>)</a:t>
            </a:r>
          </a:p>
          <a:p>
            <a:r>
              <a:rPr lang="en-US" dirty="0"/>
              <a:t>% identity (</a:t>
            </a:r>
            <a:r>
              <a:rPr lang="en-US" dirty="0" err="1"/>
              <a:t>mm+gap</a:t>
            </a:r>
            <a:r>
              <a:rPr lang="en-US" dirty="0"/>
              <a:t>)/length (</a:t>
            </a:r>
            <a:r>
              <a:rPr lang="en-US" dirty="0" err="1"/>
              <a:t>pident</a:t>
            </a:r>
            <a:r>
              <a:rPr lang="en-US" dirty="0"/>
              <a:t>)</a:t>
            </a:r>
          </a:p>
          <a:p>
            <a:r>
              <a:rPr lang="en-US" dirty="0"/>
              <a:t>Length (length)</a:t>
            </a:r>
          </a:p>
          <a:p>
            <a:r>
              <a:rPr lang="en-US" dirty="0"/>
              <a:t>Mismatch (mismatch)</a:t>
            </a:r>
          </a:p>
          <a:p>
            <a:r>
              <a:rPr lang="en-US" dirty="0"/>
              <a:t>Gaps (</a:t>
            </a:r>
            <a:r>
              <a:rPr lang="en-US" dirty="0" err="1"/>
              <a:t>gapopen</a:t>
            </a:r>
            <a:r>
              <a:rPr lang="en-US" dirty="0"/>
              <a:t>)</a:t>
            </a:r>
          </a:p>
          <a:p>
            <a:r>
              <a:rPr lang="en-US" dirty="0"/>
              <a:t>Query start (</a:t>
            </a:r>
            <a:r>
              <a:rPr lang="en-US" dirty="0" err="1"/>
              <a:t>qstart</a:t>
            </a:r>
            <a:r>
              <a:rPr lang="en-US" dirty="0"/>
              <a:t>)</a:t>
            </a:r>
          </a:p>
          <a:p>
            <a:r>
              <a:rPr lang="en-US" dirty="0"/>
              <a:t>Query end (</a:t>
            </a:r>
            <a:r>
              <a:rPr lang="en-US" dirty="0" err="1"/>
              <a:t>qend</a:t>
            </a:r>
            <a:r>
              <a:rPr lang="en-US" dirty="0"/>
              <a:t>)</a:t>
            </a:r>
          </a:p>
          <a:p>
            <a:r>
              <a:rPr lang="en-US" dirty="0"/>
              <a:t>Subject start (</a:t>
            </a:r>
            <a:r>
              <a:rPr lang="en-US" dirty="0" err="1"/>
              <a:t>sstart</a:t>
            </a:r>
            <a:r>
              <a:rPr lang="en-US" dirty="0"/>
              <a:t>)</a:t>
            </a:r>
          </a:p>
          <a:p>
            <a:r>
              <a:rPr lang="en-US" dirty="0"/>
              <a:t>subject end (send)</a:t>
            </a:r>
          </a:p>
          <a:p>
            <a:r>
              <a:rPr lang="en-US" dirty="0"/>
              <a:t>E-value (</a:t>
            </a:r>
            <a:r>
              <a:rPr lang="en-US" dirty="0" err="1"/>
              <a:t>evalue</a:t>
            </a:r>
            <a:r>
              <a:rPr lang="en-US" dirty="0"/>
              <a:t>)</a:t>
            </a:r>
          </a:p>
          <a:p>
            <a:r>
              <a:rPr lang="en-US" dirty="0"/>
              <a:t>Score (score)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52F5E-BECC-C24C-9506-30CF8818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79" y="2266122"/>
            <a:ext cx="4338115" cy="41545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91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698" y="1987950"/>
            <a:ext cx="4234406" cy="47585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Limited options</a:t>
            </a:r>
          </a:p>
          <a:p>
            <a:r>
              <a:rPr lang="en-US" dirty="0"/>
              <a:t>Results are stored on the NCBI server</a:t>
            </a:r>
          </a:p>
          <a:p>
            <a:pPr lvl="1"/>
            <a:r>
              <a:rPr lang="en-US" dirty="0"/>
              <a:t>Must be downloaded</a:t>
            </a:r>
          </a:p>
          <a:p>
            <a:r>
              <a:rPr lang="en-US" dirty="0"/>
              <a:t>Cap on query length</a:t>
            </a:r>
          </a:p>
          <a:p>
            <a:r>
              <a:rPr lang="en-US" dirty="0"/>
              <a:t>Difficult to batch process</a:t>
            </a:r>
          </a:p>
          <a:p>
            <a:r>
              <a:rPr lang="en-US" dirty="0"/>
              <a:t>SEARCHES ARE LIMITED TO THE SEQUENCES THAT ARE AVAILABLE IN GENBANK</a:t>
            </a:r>
          </a:p>
          <a:p>
            <a:pPr lvl="1"/>
            <a:r>
              <a:rPr lang="en-US" dirty="0"/>
              <a:t>What about your own sequences?</a:t>
            </a:r>
          </a:p>
          <a:p>
            <a:pPr lvl="1"/>
            <a:r>
              <a:rPr lang="en-US" dirty="0"/>
              <a:t>Are they in </a:t>
            </a:r>
            <a:r>
              <a:rPr lang="en-US" dirty="0" err="1"/>
              <a:t>Genbank</a:t>
            </a:r>
            <a:r>
              <a:rPr lang="en-US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150" y="274639"/>
            <a:ext cx="7175005" cy="1011491"/>
          </a:xfrm>
        </p:spPr>
        <p:txBody>
          <a:bodyPr>
            <a:normAutofit/>
          </a:bodyPr>
          <a:lstStyle/>
          <a:p>
            <a:r>
              <a:rPr lang="en-US" dirty="0"/>
              <a:t>Disadvantages to Web Blast</a:t>
            </a:r>
          </a:p>
        </p:txBody>
      </p:sp>
      <p:pic>
        <p:nvPicPr>
          <p:cNvPr id="4" name="Picture 3" descr="Nucleotide_BLAST__Search_nucleotide_databases_using_a_nucleotide_que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1" y="1516611"/>
            <a:ext cx="7175005" cy="4758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ule1_Unix" id="{B97A8DFC-3B5B-CF40-A248-4D40295A317E}" vid="{1E468086-C5C6-4940-AA7B-9FFADE1631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1076</Words>
  <Application>Microsoft Macintosh PowerPoint</Application>
  <PresentationFormat>Widescreen</PresentationFormat>
  <Paragraphs>148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Menlo</vt:lpstr>
      <vt:lpstr>Wingdings</vt:lpstr>
      <vt:lpstr>Office Theme</vt:lpstr>
      <vt:lpstr>BLAST</vt:lpstr>
      <vt:lpstr>Key concepts</vt:lpstr>
      <vt:lpstr>What is blast?</vt:lpstr>
      <vt:lpstr>Main Blast flavors</vt:lpstr>
      <vt:lpstr>How Blast Works</vt:lpstr>
      <vt:lpstr>Web-based Blast</vt:lpstr>
      <vt:lpstr>BLAST Alignment Anatomy</vt:lpstr>
      <vt:lpstr>“Compact”  output</vt:lpstr>
      <vt:lpstr>Disadvantages to Web Blast</vt:lpstr>
      <vt:lpstr>Locally-installed Blast</vt:lpstr>
      <vt:lpstr>Compact, information-rich format</vt:lpstr>
      <vt:lpstr>Today’s exercise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16</cp:revision>
  <dcterms:created xsi:type="dcterms:W3CDTF">2024-07-23T22:18:15Z</dcterms:created>
  <dcterms:modified xsi:type="dcterms:W3CDTF">2025-07-16T02:02:25Z</dcterms:modified>
</cp:coreProperties>
</file>